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3" r:id="rId6"/>
    <p:sldId id="262" r:id="rId7"/>
    <p:sldId id="258" r:id="rId8"/>
    <p:sldId id="259" r:id="rId9"/>
    <p:sldId id="276" r:id="rId10"/>
    <p:sldId id="277" r:id="rId11"/>
    <p:sldId id="278" r:id="rId12"/>
    <p:sldId id="279" r:id="rId13"/>
    <p:sldId id="280" r:id="rId14"/>
    <p:sldId id="281" r:id="rId15"/>
    <p:sldId id="293" r:id="rId16"/>
    <p:sldId id="282" r:id="rId17"/>
    <p:sldId id="291" r:id="rId18"/>
    <p:sldId id="290" r:id="rId19"/>
    <p:sldId id="292" r:id="rId20"/>
    <p:sldId id="271" r:id="rId21"/>
    <p:sldId id="272" r:id="rId22"/>
    <p:sldId id="287" r:id="rId23"/>
    <p:sldId id="283" r:id="rId24"/>
    <p:sldId id="286" r:id="rId25"/>
    <p:sldId id="288" r:id="rId26"/>
    <p:sldId id="285" r:id="rId27"/>
    <p:sldId id="289" r:id="rId28"/>
    <p:sldId id="273" r:id="rId29"/>
    <p:sldId id="274" r:id="rId30"/>
    <p:sldId id="261" r:id="rId31"/>
    <p:sldId id="269" r:id="rId32"/>
    <p:sldId id="294" r:id="rId33"/>
    <p:sldId id="267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66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51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3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5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0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74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0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4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65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52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63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76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12A5DFB-279A-465F-AB44-03E205229D54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3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C14A3-E7D8-4EC5-A0B3-A356E27FB83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5A8FB-0BD3-47A3-A325-A8676B10C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6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19.png"/><Relationship Id="rId4" Type="http://schemas.microsoft.com/office/2007/relationships/hdphoto" Target="../media/hdphoto16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4.wdp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7" Type="http://schemas.microsoft.com/office/2007/relationships/hdphoto" Target="../media/hdphoto30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microsoft.com/office/2007/relationships/hdphoto" Target="../media/hdphoto29.wdp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№04 –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оборудование для земляных работ.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73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Общие сведения о грунтах и способах их разработки.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Машины для подготовительных и вспомогательных работ.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Землеройные машины.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0"/>
            <a:ext cx="1207588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грунтах и способах их разработки.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породы минерального или частично органического происхождения (торф, чернозем), залегающие в верхних слоях земной коры. Свойства грунтов зависят от структуры и состава пород.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группы сцементированные и несцементированные.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Сцементированные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скальные породы имеют плотную структуру с жесткой связью между частицами. Отличаются высокой механической прочностью.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Несцементированные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состоят из частиц различного размера разрушенных горных пород.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размеров частиц и их взаимосвязи различают: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грунты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несвязные – сыпучие в сухом состоянии (песок, гравий).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связные (глины) – несыпучие в сухом состоянии и пластичные во влажном состоянии.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промежуточные смешанные виды грунтов: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супеси – с преобладающим количеством несвязных грунтов, б) суглинки - с преобладающим количеством глин.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плывуны – грунты, состоящие из мелких песчаных или пылеватых частиц с избытком влаги. </a:t>
            </a:r>
          </a:p>
        </p:txBody>
      </p:sp>
    </p:spTree>
    <p:extLst>
      <p:ext uri="{BB962C8B-B14F-4D97-AF65-F5344CB8AC3E}">
        <p14:creationId xmlns:p14="http://schemas.microsoft.com/office/powerpoint/2010/main" val="286636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0"/>
            <a:ext cx="1195977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и физико-механические свойства грунтов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изучать по ТСП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плотность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сцепление,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пористость,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угол естественного откоса,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влажность,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разрыхляемость,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прочность на сжатие и срез,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водопроницаемость,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размываемость водой,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0.коэффициент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трения грунта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земляных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Земляные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являются наиболее трудоемкими и тяжелыми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составляют примерно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10% общей стоимости и трудоемкости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земляным работам относятся: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рыхление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твердого и скального грунта для последующей разработки,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отрыв котлованов, траншей и канав,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вскрышные работы,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перемещение грунта в отвал,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возведение насыпей с уплотнением грунта,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зачистка дна и откосов земляных сооружений,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обратная засыпка котлованов и траншей после возведения фундаментов и укладки труб,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уплотнение грунта,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планировка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179822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0"/>
            <a:ext cx="12061371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Механический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грунт или горные породы отделяются от массива ножевым или ковшовым рабочим органом машины. Наиболее распространенный способ (90% всей разработки).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Гидравлический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подошву забоя размывают струей воды и вызывают обрушение грунта.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Взрывной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горные породы разрушаются давлением газов, образующихся при мгновенном сгорании взрывчатых веществ.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Комбинированные способы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например, механический (рыхление) и гидравлический (захват и транспортировка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 для земляных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Разнообразие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 земляных работ, а также их объемов вызывает необходимость применения различных по конструктивному исполнению землеройных машин.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Различают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Машины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подготовительных и вспомогательных работ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2,5% объема земляных 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а) кусторезы и корчеватели, б) машины и оборудование для водоотлива и водопонижения (центробежные водоотливные насосы, водопонизительные установки).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Землеройно-транспортные машины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а) бульдозеры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36,2% объема 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б) скреперы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8,4%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в) грейдеры и автогрейдеры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1,5%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а) одноковшовые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44%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б) непрерывного действия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4,2%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Плавучие земснаряды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3,1%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49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233" y="148544"/>
            <a:ext cx="9362396" cy="46556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15433" y="4919008"/>
            <a:ext cx="119023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рабочих органов машин для земляных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работ: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зуб рыхлителя,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б-ж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экскаваторные ковши прямой и обратной лопат, драглайна, погрузчика, грейфера, планировщика,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ковш скрепера,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отвал бульдозера. </a:t>
            </a:r>
          </a:p>
        </p:txBody>
      </p:sp>
    </p:spTree>
    <p:extLst>
      <p:ext uri="{BB962C8B-B14F-4D97-AF65-F5344CB8AC3E}">
        <p14:creationId xmlns:p14="http://schemas.microsoft.com/office/powerpoint/2010/main" val="203555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983" y="1"/>
            <a:ext cx="1203701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подготовительных и вспомогательных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подготовительным работам относятся: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расчистка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от кустарников и леса.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корчевание пней.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удаление валунов.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осушение участка.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водопонижение грунтовых вод.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рыхление твердых, мерзлых и скальных грунтов.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расчистки территории применяют: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кусторезы и корчеватели – вид сменного оборудования к гусеничным тракторам или пневмоколесным тягачам,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корчеватели-собиратели – применяются после пилки и валки деревьев и срезки кустарников,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цепные пилы,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древовалы,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трелевочные тракторы.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Камни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валуны расчищают погрузчиками с челюстными захватами или кранами с грейферным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оборудованием.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7566" y="0"/>
            <a:ext cx="1207443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Механическое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поверхность обеспечивается рабочими органами оборудования, такими как ножи, зубья, резцы, фрезы, скребки, клинья, ковши. На практике применяется комбинирование основных способов разработки грунта, например, взрывного с механическим, когда требуется предварительное рыхление скальных пород или мерзлого земляного слоя.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земляных работ и их классификация</a:t>
            </a:r>
          </a:p>
          <a:p>
            <a:pPr algn="just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земляных работ используются различные по своему устройству, принципу действия машины, которые классифицируются в зависимости от следующих пунктов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определенных видов подготовительных, вспомогательных, основных или специальных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привода: внутреннего сгорания, электрического, гидравлического или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комбинированного;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двигателей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механизме;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ходовой части: 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шагающей, рельсовой,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пневмоколесной;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для северного, тропического или умеренного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климата;</a:t>
            </a:r>
          </a:p>
          <a:p>
            <a:pPr marL="342900" lvl="0" indent="-342900" fontAlgn="base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грунт – периодического или непрерывного.</a:t>
            </a:r>
          </a:p>
          <a:p>
            <a:pPr algn="just" fontAlgn="base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Оборудованием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выполняющими вспомогательные и подготовительные операции, являются приспособления для гусеничных или колесных тракторов: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base">
              <a:buFontTx/>
              <a:buChar char="-"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разрыхлители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base">
              <a:buFontTx/>
              <a:buChar char="-"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корчеватели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пней,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base">
              <a:buFontTx/>
              <a:buChar char="-"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кусторезы.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498" y="42072"/>
            <a:ext cx="12092502" cy="753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рабочий процесс машин для подготовительных работ: кусторезов, корчевателей, рыхлителей, а также машин для разработки мерзлых грунтов</a:t>
            </a:r>
          </a:p>
        </p:txBody>
      </p:sp>
      <p:pic>
        <p:nvPicPr>
          <p:cNvPr id="25603" name="Picture 7" descr="_кусторез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8" y="1703712"/>
            <a:ext cx="4914056" cy="27362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81001" y="818221"/>
            <a:ext cx="2857500" cy="642937"/>
          </a:xfrm>
          <a:prstGeom prst="roundRect">
            <a:avLst/>
          </a:prstGeom>
          <a:solidFill>
            <a:srgbClr val="FCED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Кусторезы: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9498" y="4666639"/>
            <a:ext cx="5063340" cy="1203648"/>
          </a:xfrm>
          <a:prstGeom prst="roundRect">
            <a:avLst/>
          </a:prstGeom>
          <a:solidFill>
            <a:srgbClr val="FCEDC4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algn="ctr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Носовой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 2.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Клинообразный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отвал 3.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Толкающая рама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22969" y="924665"/>
            <a:ext cx="5745249" cy="7143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заросших кустарником или редколесьем площадей под застройку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22969" y="1741085"/>
            <a:ext cx="5745248" cy="18573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навесное оборудование в виде клинообразного отвала, снабженного сменными пилообразными или гладкими ножами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22969" y="3802549"/>
            <a:ext cx="4000499" cy="4286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3-4 км/ч</a:t>
            </a:r>
          </a:p>
        </p:txBody>
      </p:sp>
      <p:pic>
        <p:nvPicPr>
          <p:cNvPr id="13" name="Рисунок 12" descr="Одноковшовые экскаваторы - виды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35" t="56667" r="34268"/>
          <a:stretch/>
        </p:blipFill>
        <p:spPr bwMode="auto">
          <a:xfrm>
            <a:off x="7920682" y="4385061"/>
            <a:ext cx="4090086" cy="2324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306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73845" y="159480"/>
            <a:ext cx="2928937" cy="857250"/>
          </a:xfrm>
          <a:prstGeom prst="roundRect">
            <a:avLst/>
          </a:prstGeom>
          <a:solidFill>
            <a:srgbClr val="FCED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Корчеватели-собиратели:</a:t>
            </a:r>
          </a:p>
        </p:txBody>
      </p:sp>
      <p:pic>
        <p:nvPicPr>
          <p:cNvPr id="26627" name="Picture 2" descr="D:\Мои документы\Даша\ПОЛИТЕХ\СМ\p0104.bm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38" y="1866909"/>
            <a:ext cx="6252519" cy="3409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25831" y="5555350"/>
            <a:ext cx="7572428" cy="11433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Задний корчеватель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подвески 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Гидроцилиндры корчевателя </a:t>
            </a:r>
          </a:p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гидроцилиндры поворота зубьев и подъема-опускания рамы с зубьями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Зубья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Толкающая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10126" y="285750"/>
            <a:ext cx="7250069" cy="9286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извлечения (корчевания) из грунта камней до 3 т,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пней диаметром до 0,45 м, корневых систем, сплошной корчевки кустарника и мелколесья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75235" y="2599082"/>
            <a:ext cx="5362833" cy="10585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 на близкое расстояние толканием пней, камней, кустарника и поваленных деревьев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44327" y="3769413"/>
            <a:ext cx="4493741" cy="8572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камней и крупных пней в транспортные 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37406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87578" y="279566"/>
            <a:ext cx="2786063" cy="642937"/>
          </a:xfrm>
          <a:prstGeom prst="roundRect">
            <a:avLst/>
          </a:prstGeom>
          <a:solidFill>
            <a:srgbClr val="FCEDC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Рыхлители: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4958738"/>
            <a:ext cx="7429552" cy="12443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Бульдозерное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16.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рыхлителя 17.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20.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Наконечник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</a:t>
            </a:r>
          </a:p>
        </p:txBody>
      </p:sp>
      <p:pic>
        <p:nvPicPr>
          <p:cNvPr id="27654" name="Picture 2" descr="D:\Мои документы\Даша\ПОЛИТЕХ\СМ\p01014.bm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00" y="1222558"/>
            <a:ext cx="6638925" cy="3343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092778" y="357187"/>
            <a:ext cx="4433245" cy="187214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Оснащаются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одно- и трехзубым навесным рыхлительным оборудованием заднего расположения с гидравлическим управлением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45396" y="5116570"/>
            <a:ext cx="3711534" cy="9286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параметр – тяговый класс базового трактора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92778" y="2315832"/>
            <a:ext cx="4433245" cy="20337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Бульдозеры-рыхлители применяют для предварительного послойного рыхления и перемещения плотных каменистых мерзлых и скальных грунтов</a:t>
            </a:r>
          </a:p>
        </p:txBody>
      </p:sp>
    </p:spTree>
    <p:extLst>
      <p:ext uri="{BB962C8B-B14F-4D97-AF65-F5344CB8AC3E}">
        <p14:creationId xmlns:p14="http://schemas.microsoft.com/office/powerpoint/2010/main" val="136890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493" y="107149"/>
            <a:ext cx="11417642" cy="448905"/>
          </a:xfrm>
          <a:ln>
            <a:solidFill>
              <a:schemeClr val="tx1"/>
            </a:solidFill>
          </a:ln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Рыхление производится параллельными резами по двум технологическим схемам: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38414" y="2000240"/>
            <a:ext cx="2500330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челночная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67438" y="2000240"/>
            <a:ext cx="3857620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продольно-поворотная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44595" y="3357564"/>
            <a:ext cx="4265655" cy="9286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разворотов у края площадки с возвратом машины в исходное положение задним ходом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10313" y="3357563"/>
            <a:ext cx="3643312" cy="8572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поворотом рыхлителя в конце каждого прохода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44595" y="4500564"/>
            <a:ext cx="4194219" cy="10001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рациональна при малых объемах работ в стесненных условиях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10313" y="4500564"/>
            <a:ext cx="3643312" cy="10001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 большой протяженности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4167190" y="698929"/>
            <a:ext cx="367740" cy="1229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154562" y="698929"/>
            <a:ext cx="513063" cy="1229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3452794" y="2714619"/>
            <a:ext cx="928694" cy="642943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7524760" y="2786058"/>
            <a:ext cx="928694" cy="57150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7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83059" y="142853"/>
            <a:ext cx="11133438" cy="500086"/>
          </a:xfrm>
          <a:ln>
            <a:solidFill>
              <a:schemeClr val="tx1"/>
            </a:solidFill>
          </a:ln>
        </p:spPr>
        <p:txBody>
          <a:bodyPr anchor="t">
            <a:no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разработки мерзлых и прочных грунтов: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3059" y="893749"/>
            <a:ext cx="3712691" cy="498489"/>
          </a:xfrm>
          <a:prstGeom prst="round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Землерезные машины: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2937" y="963613"/>
            <a:ext cx="7458975" cy="4286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нарезания щелей шириной до 0,3м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52938" y="1607352"/>
            <a:ext cx="7458976" cy="9286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собой цепное, баровое и  дискофрезерное оборудование, которое навешивается на траншейные экскаваторы, на гусеничные и пневмоколёсные тракторы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7104" y="1592643"/>
            <a:ext cx="3598646" cy="10001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параметр - максимальная глубина нарезаемой щели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10124" y="2678907"/>
            <a:ext cx="7101789" cy="571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Цепные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 в виде бесконечной цепи с резцами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4807" y="2786064"/>
            <a:ext cx="3463240" cy="50006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Баровые рабочие органы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4167188" y="3057524"/>
            <a:ext cx="642937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810125" y="3403791"/>
            <a:ext cx="7101787" cy="6429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Барами прорезают массив мерзлого грунта на глубину до 2 м, отдельными блоками 5-10 т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38115" y="3548567"/>
            <a:ext cx="3143272" cy="4286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t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ru-RU" sz="2000" b="1" dirty="0">
                <a:ln w="6350">
                  <a:noFill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Достоинства:</a:t>
            </a:r>
            <a:br>
              <a:rPr lang="ru-RU" sz="2000" b="1" dirty="0">
                <a:ln w="6350">
                  <a:noFill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000" b="1" dirty="0">
              <a:ln w="6350">
                <a:noFill/>
              </a:ln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9969" y="4456239"/>
            <a:ext cx="1988407" cy="6368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595562" y="4494063"/>
            <a:ext cx="2000250" cy="6062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эксплуатации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419783" y="5678989"/>
            <a:ext cx="4458598" cy="9286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мощности на измельчение грунта и преодоления трения в цепях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16781" y="5678989"/>
            <a:ext cx="3357563" cy="571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717944" y="4179089"/>
            <a:ext cx="3286148" cy="50006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ru-RU" sz="2000" b="1" dirty="0">
                <a:ln w="6350">
                  <a:noFill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Недостатки: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363860" y="5015332"/>
            <a:ext cx="2997158" cy="571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 рабочего органа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293590" y="4046730"/>
            <a:ext cx="204562" cy="16322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686247" y="4047872"/>
            <a:ext cx="357188" cy="285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H="1">
            <a:off x="2691950" y="4082446"/>
            <a:ext cx="428625" cy="3571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7241190" y="4704368"/>
            <a:ext cx="357187" cy="285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9021911" y="4761105"/>
            <a:ext cx="356867" cy="9178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71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445" y="0"/>
            <a:ext cx="12057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Машины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разработки мерзлого грунта: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Рыхлители, 2. Баровые машины, 3. Дискофрезерные машины, 4. Гидромолоты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Рыхлители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прицепными и навесными на гусеничных тяжелых тракторах и бульдозерах. Навесные рыхлители более маневренны и производительны.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44" y="1477328"/>
            <a:ext cx="12057555" cy="214702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63221" y="3743236"/>
            <a:ext cx="58736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большинства рыхлителей переднюю часть базового трактора оснащают бульдозерным оборудованием.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уравновешивать трактор и разрыхлять и убирать грунт.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называется бульдозер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рыхлитель.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43" y="3658408"/>
            <a:ext cx="5651215" cy="2892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980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и документы\Даша\ПОЛИТЕХ\СМ\p0140.bm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9" y="1323439"/>
            <a:ext cx="4952945" cy="25580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8611986" y="1323439"/>
            <a:ext cx="3441470" cy="260857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заглубления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орган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Гидромеханический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ходоуменьшитель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5283" y="3881443"/>
            <a:ext cx="8228159" cy="4411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Цепная щелерезная (баровая) машина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823" y="0"/>
            <a:ext cx="119411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Баровые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используют при неглубоком промерзании грунтов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Грунты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разрыхляют методом нарезания щелей в двух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взаимно-перпендикулярных направлениях.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Рабочий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машин представляет собой бесконечную цепь с зубьями или дисковую фризу.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3768" y="1323439"/>
            <a:ext cx="3275214" cy="2558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17819" y="4357590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Гидромолоты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для рыхления скальных грунтов и грунтов глубокого промерзания.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навешивают на стрелы экскаватора. В полости гидромолота под давлением перемещается боёк, который ударяет по рабочему долоту, производящему разрушение.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1375" y="3932017"/>
            <a:ext cx="4547061" cy="28211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4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0969" y="112755"/>
            <a:ext cx="5211590" cy="857250"/>
          </a:xfrm>
          <a:prstGeom prst="roundRect">
            <a:avLst/>
          </a:prstGeom>
          <a:solidFill>
            <a:srgbClr val="FCED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Землеройно - фрезерные машины: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73546" y="827904"/>
            <a:ext cx="4186495" cy="13413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t"/>
          <a:lstStyle/>
          <a:p>
            <a:pPr algn="just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послойной разработки (фрезерования) мерзлых грунтов и твердых пород при выполнении земляных работ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73546" y="2363148"/>
            <a:ext cx="4257933" cy="15643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параметр - ширина фрезеруемой за один проход полосы, может быть до 1 м шириной</a:t>
            </a:r>
          </a:p>
        </p:txBody>
      </p:sp>
      <p:pic>
        <p:nvPicPr>
          <p:cNvPr id="31749" name="Picture 2" descr="D:\Мои документы\Даша\ПОЛИТЕХ\СМ\p0141.bm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9" y="1163852"/>
            <a:ext cx="7189449" cy="38074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37741" y="5165124"/>
            <a:ext cx="10001636" cy="133568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buAutoNum type="arabicPeriod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Бульдозерный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отвал 2.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 4.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Ходоуменьшитель 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Редуктор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отбора мощности 6.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Муфта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предельного момента 7.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Бортовые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редукторы 9.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10.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фрезы 11.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21062" y="164620"/>
            <a:ext cx="5270938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работы многоковшовых экскаваторов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9186" y="154059"/>
            <a:ext cx="6607182" cy="65778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921062" y="1577144"/>
            <a:ext cx="4997669" cy="378565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а — экскаватор с ковшевой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цепью;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 — роторный экскаватор;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в, г,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— профили траншей,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разрабатываемых многоковшовыми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экскаваторами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 — базовая машина;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— система управления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положением рабочего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 — ковшовая цепь;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4 — ковшовый ротор;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5 — отвальный транспортер</a:t>
            </a:r>
          </a:p>
        </p:txBody>
      </p:sp>
    </p:spTree>
    <p:extLst>
      <p:ext uri="{BB962C8B-B14F-4D97-AF65-F5344CB8AC3E}">
        <p14:creationId xmlns:p14="http://schemas.microsoft.com/office/powerpoint/2010/main" val="23683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0978" y="-65027"/>
            <a:ext cx="5124068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Цепной траншейный экскаватор</a:t>
            </a:r>
          </a:p>
        </p:txBody>
      </p:sp>
      <p:pic>
        <p:nvPicPr>
          <p:cNvPr id="3" name="Рисунок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6" y="400110"/>
            <a:ext cx="5825244" cy="48025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8356" y="5202621"/>
            <a:ext cx="1207364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– схема экскаватора с ковшовым рабочим органом;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схема скребкового рабо­чего органа;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перегрузочный бункер;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верхний вал;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цепь;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ось по­ворота ковшовой рамы;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датчик глу­бины копания;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копирная струна;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приспособление для укладки дренажных труб; 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ковшовая рама;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ковш;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рама гусеничной тележки;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выдающий ленточный конвейер;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основная рама;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двигатель;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скребки;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ре­зец;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винтовой конвейер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1" y="400110"/>
            <a:ext cx="5924105" cy="4802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226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94537" y="0"/>
            <a:ext cx="4997943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Роторный траншейный экскаватор</a:t>
            </a:r>
          </a:p>
        </p:txBody>
      </p:sp>
      <p:pic>
        <p:nvPicPr>
          <p:cNvPr id="5" name="Рисунок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93" y="520113"/>
            <a:ext cx="6096214" cy="39466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7907" y="4767329"/>
            <a:ext cx="1192409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рама рабочего оборудова­ния; 2 – гидроцилиндр подъ­емного механизма; 3 – цепная передача привода; 4 – ленточ­ный выдающий конвейер;     5 – зачистной башмак; 6 – ножевой откосник;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ротор; 8 – ковш.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110" y="520113"/>
            <a:ext cx="5360275" cy="39466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11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657" y="0"/>
            <a:ext cx="1203234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Землеройные машины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Экскаваторы.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циклического действия, основным рабочим органом которой является ковш с режущей кромкой или зубьями для резания грунта.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Экскаваторы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служат для рытья котлованов и траншей, отсыпки насыпей и выполнения вскрышных работ.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(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копание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(резание с набором в ковш) грунта,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подъем и поворот ковша из забоя,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выгрузка грунта на транспортное средство или в отвал,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обратный поворот и опускание ковша в забой.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883" y="2173515"/>
            <a:ext cx="4550687" cy="3443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466" y="4929414"/>
            <a:ext cx="2708505" cy="18293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657" y="4929414"/>
            <a:ext cx="2989943" cy="18594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87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9" y="0"/>
            <a:ext cx="1206137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Одноковшовые экскаваторы различают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объему ковша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0,15 – 200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м³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назначению и области применения: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универсальные строительные общего назначения (ЭО),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специализированные: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карьерные гусеничные (ЭКГ) для добычи полезных ископаемых на открытых разработках и в карьерах,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вскрышные гусеничные (ЭВГ), применяемые на угольных разрезах и в горно-рудной промышленности,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шагающие экскаваторы – драглайны (ЭШ), применяемые в гидро- техническом строительстве и горно-рудной промышленности.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типу подвески рабочего оборудования: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гибкой (канатной) подвеской,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жесткой подвеской (гидроцилиндрами).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роду привода: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 механическим приводом,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 гидравлическим приводом.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виду силовой установки и числу двигателей: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автономным двигателем внутреннего сгорания,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приводом от электродвигателя, питаемого от внешней сети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 виду ходового устройства: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гусеничные,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пневмоколесные,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шагающие</a:t>
            </a:r>
          </a:p>
        </p:txBody>
      </p:sp>
    </p:spTree>
    <p:extLst>
      <p:ext uri="{BB962C8B-B14F-4D97-AF65-F5344CB8AC3E}">
        <p14:creationId xmlns:p14="http://schemas.microsoft.com/office/powerpoint/2010/main" val="369311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auto">
          <a:xfrm>
            <a:off x="7819697" y="0"/>
            <a:ext cx="4114799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3422" y="0"/>
            <a:ext cx="6542688" cy="6747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7819697" y="539750"/>
            <a:ext cx="4372302" cy="1015663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Сменное рабочее оборудование одноковшовых экскаваторов с канатноблочной системой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19697" y="1807660"/>
            <a:ext cx="4000528" cy="409342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а — прямая лопата;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 — обратная лопата;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 — драглайн;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г — кран; </a:t>
            </a:r>
          </a:p>
          <a:p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— грейфер;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е — струг;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ж — копер; </a:t>
            </a:r>
          </a:p>
          <a:p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— башенный кран;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 — боковой (косой) драглайн;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 — рыхлитель грунта (дизель-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молот с клином);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л — планировщик откосов;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 — корчеватель</a:t>
            </a:r>
          </a:p>
        </p:txBody>
      </p:sp>
    </p:spTree>
    <p:extLst>
      <p:ext uri="{BB962C8B-B14F-4D97-AF65-F5344CB8AC3E}">
        <p14:creationId xmlns:p14="http://schemas.microsoft.com/office/powerpoint/2010/main" val="385957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3_18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7508" y="551002"/>
            <a:ext cx="6145995" cy="4469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7508" y="28774"/>
            <a:ext cx="6145995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Гидравлический экскаватор с прямой лопатой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7508" y="5296822"/>
            <a:ext cx="11984492" cy="1015663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Ходовая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тележка;  2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Противовес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3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Силовая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установка;  4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Кабина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8, 9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Гидроцилиндры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стрелы, ковша и рукояти;  6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Стрела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Рукоять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Ковш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Платформа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79628" y="551002"/>
            <a:ext cx="5712372" cy="4469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2576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506628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Гидравлический экскаватор с обратной лопатой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1490" y="707886"/>
            <a:ext cx="6190841" cy="405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41490" y="5047773"/>
            <a:ext cx="11950510" cy="163121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ходовая тележка;  2 – поворотная платформа;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силовая установка;      4 – труба выхлопных газов;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кабина;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стрела;  7,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9,11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гидроцилиндры рукояти, ковша и стрелы;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рукоять;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ковш.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94938" y="707886"/>
            <a:ext cx="5155324" cy="47137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6066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506628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Гидравлический экскаватор с обратной лопатой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1490" y="707886"/>
            <a:ext cx="6190841" cy="405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41490" y="5047773"/>
            <a:ext cx="11950510" cy="163121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ходовая тележка;  2 – поворотная платформа;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силовая установка;      4 – труба выхлопных газов;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кабина;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стрела;  7,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9,11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гидроцилиндры рукояти, ковша и стрелы;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рукоять;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ковш.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94938" y="707886"/>
            <a:ext cx="5155324" cy="47137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310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2247" y="167299"/>
            <a:ext cx="5297763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Экскаватор - драглайн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88827" y="2195924"/>
            <a:ext cx="6058097" cy="453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5000" b="16666"/>
          <a:stretch>
            <a:fillRect/>
          </a:stretch>
        </p:blipFill>
        <p:spPr bwMode="auto">
          <a:xfrm>
            <a:off x="0" y="740979"/>
            <a:ext cx="6999890" cy="3878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06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26" y="171297"/>
            <a:ext cx="11322767" cy="40011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Гидравлический экскаватор с грейферным оборудованием </a:t>
            </a:r>
          </a:p>
        </p:txBody>
      </p:sp>
      <p:pic>
        <p:nvPicPr>
          <p:cNvPr id="3" name="Picture 2" descr="Картинка 88 из 122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6" y="728849"/>
            <a:ext cx="6733440" cy="59790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31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114" y="0"/>
            <a:ext cx="120758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экскаваторам общего назначения присвоена система индексации, состоящая из букв ЭО (экскаваторы одноковшовые), четырех цифр и двух букв.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ЭО – 3124АС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цифра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размерная группа экскаватора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эксплуатационную массу и номинальный объем ковша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14" y="1938992"/>
            <a:ext cx="11945257" cy="15589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6114" y="3657599"/>
            <a:ext cx="120758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ходового устройства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гусеничное, 2 –гусеничное уширенное, 3 – пневмоколесное, 4 – специальное шасси автомобильного типа, 5 – шасси грузового автомобиля, 6 – трактор, 7- прицепное.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конструктивное исполнение рабочего органа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 – канатоподвесное, 2 – жесткоподвесное, 3 – телескопическая стрела.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порядковый номер модели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номер модернизации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А-1, Б-2, В-3.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тип исполнения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 - северное, Т - тропическое, ТВ – для тропических влажных районов. </a:t>
            </a:r>
          </a:p>
        </p:txBody>
      </p:sp>
    </p:spTree>
    <p:extLst>
      <p:ext uri="{BB962C8B-B14F-4D97-AF65-F5344CB8AC3E}">
        <p14:creationId xmlns:p14="http://schemas.microsoft.com/office/powerpoint/2010/main" val="199253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45" y="101709"/>
            <a:ext cx="7693540" cy="49928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838684" y="101709"/>
            <a:ext cx="42372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работ, выполняемых экскаватором: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разработка грунтов, расположенных выше уровня стоянки, оборудование – прямая лопата,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грунтов, расположенных ниже уровня стоянки, оборудование – прямая лопата,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грунтов, расположенных ниже уровня стоянки, оборудование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драглайн,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рытье колодцев, узких и глубоких котлованов, оборудование – грейфер,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5144" y="5118467"/>
            <a:ext cx="119307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– для планировочных работ, оборудование – струг, е, ж – обратная насыпка грунтом, оборудование – скребок-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засыпатель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з, и – забивка свай и шпунта, копровое оборудование с дизель-молотом,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грузоподъемные работы с помощью кранового оборудования, л – бурение шпуров и скважин большого диаметра и глубины под набивные сваи, м – уплотнение насыпных и лессовых грунтов тяжелой плитой. </a:t>
            </a:r>
          </a:p>
        </p:txBody>
      </p:sp>
    </p:spTree>
    <p:extLst>
      <p:ext uri="{BB962C8B-B14F-4D97-AF65-F5344CB8AC3E}">
        <p14:creationId xmlns:p14="http://schemas.microsoft.com/office/powerpoint/2010/main" val="107056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" y="101600"/>
            <a:ext cx="6864590" cy="35795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1567" y="101600"/>
            <a:ext cx="4970531" cy="35795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" y="3866695"/>
            <a:ext cx="11969830" cy="28824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984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121920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производительность определяется формулой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 =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3600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/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цт 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м³/ча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0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техническая   производительность,  измеряемая  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/час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плотном теле,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продолжительность цикла работы экскаватора в забое (в сек.); определяется хронометражем или принимается равной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 учетом условия работы,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коэффициент наполнения ковша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грунтом (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до 1,25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категории грунта),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0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коэффициент, которым учитывают увеличение объема грунта вследствие разрыхления, 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емкость ковша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Сменная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определяется формулой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3600 х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цт х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м³/час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Где: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использования экскаватора по времени за рассматриваемый период работы (за смену, месяц или год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/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отношение чистого рабочего времени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(и часах), затраченного на экскавацию грунта (копание, поворот, разгрузка в отвал и погрузка на транспорт), к полному времени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часах) за определенный период работы экскаватора; в данном случае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получим по следующей формуле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Т</a:t>
            </a:r>
            <a:r>
              <a:rPr lang="ru-RU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принять чистое время на экскавацию 6 часов, а длительность смены 8 часов,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К</a:t>
            </a:r>
            <a:r>
              <a:rPr lang="ru-RU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6,8 = (),75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318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7658" y="2365829"/>
            <a:ext cx="582022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409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172" y="0"/>
            <a:ext cx="120178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Перечислите виды подготовительных работ. Какие машины используют для их выполнения?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предназначены и как работают кусторезы?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предназначены и как работают корчеватели-собиратели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земляных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Перечислите способы разработки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 каких операций состоит рабочий цикл землеройной машины?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Перечислите основные виды рабочих органов землеройных машин. Назовите основные элементы режущего инструмента землеройного рабочего органа.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Приведите общую классификацию машин и оборудования для разработки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 такое копание грунта, чем оно отличается от резания?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машины называют одноковшовыми экскаваторами?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Назовите основные параметры одноковшовых экскаваторов.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Каковы основные области применения экскаваторов с пневмоколесным и гусеничным ходовыми устройствами?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предназначены гидравлические экскаваторы с рабочим оборудованием обратная лопата?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предназначены гидравлические экскаваторы с рабочим оборудованием прямая лопата?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предназначены экскаваторы непрерывного действия? Какими рабочими органами их оборудуют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0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1. Какими машинами непосредственно разрабатывают мерзлые грунты? 2. Для чего предназначены рыхлители? 3. Для чего применяют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баровые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машины?</a:t>
            </a:r>
          </a:p>
        </p:txBody>
      </p:sp>
    </p:spTree>
    <p:extLst>
      <p:ext uri="{BB962C8B-B14F-4D97-AF65-F5344CB8AC3E}">
        <p14:creationId xmlns:p14="http://schemas.microsoft.com/office/powerpoint/2010/main" val="18106628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2764</Words>
  <Application>Microsoft Office PowerPoint</Application>
  <PresentationFormat>Широкоэкранный</PresentationFormat>
  <Paragraphs>281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Устройство и рабочий процесс машин для подготовительных работ: кусторезов, корчевателей, рыхлителей, а также машин для разработки мерзлых грунтов</vt:lpstr>
      <vt:lpstr>Презентация PowerPoint</vt:lpstr>
      <vt:lpstr>Презентация PowerPoint</vt:lpstr>
      <vt:lpstr> Рыхление производится параллельными резами по двум технологическим схемам: </vt:lpstr>
      <vt:lpstr> Машины для разработки мерзлых и прочных грунтов: </vt:lpstr>
      <vt:lpstr>Презентация PowerPoint</vt:lpstr>
      <vt:lpstr>Цепная щелерезная (баровая) машина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27</cp:revision>
  <dcterms:created xsi:type="dcterms:W3CDTF">2022-12-17T14:42:10Z</dcterms:created>
  <dcterms:modified xsi:type="dcterms:W3CDTF">2023-02-02T13:30:32Z</dcterms:modified>
</cp:coreProperties>
</file>